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335" r:id="rId3"/>
    <p:sldId id="258" r:id="rId4"/>
    <p:sldId id="259" r:id="rId5"/>
    <p:sldId id="353" r:id="rId6"/>
    <p:sldId id="362" r:id="rId7"/>
    <p:sldId id="355" r:id="rId8"/>
    <p:sldId id="372" r:id="rId9"/>
    <p:sldId id="341" r:id="rId10"/>
    <p:sldId id="373" r:id="rId11"/>
    <p:sldId id="365" r:id="rId12"/>
    <p:sldId id="342" r:id="rId13"/>
    <p:sldId id="343" r:id="rId14"/>
    <p:sldId id="368" r:id="rId15"/>
    <p:sldId id="377" r:id="rId16"/>
    <p:sldId id="376" r:id="rId17"/>
    <p:sldId id="344" r:id="rId18"/>
    <p:sldId id="345" r:id="rId19"/>
    <p:sldId id="370" r:id="rId20"/>
    <p:sldId id="346" r:id="rId21"/>
    <p:sldId id="347" r:id="rId22"/>
    <p:sldId id="359" r:id="rId23"/>
    <p:sldId id="371" r:id="rId24"/>
    <p:sldId id="369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11" autoAdjust="0"/>
    <p:restoredTop sz="94660"/>
  </p:normalViewPr>
  <p:slideViewPr>
    <p:cSldViewPr snapToGrid="0">
      <p:cViewPr varScale="1">
        <p:scale>
          <a:sx n="95" d="100"/>
          <a:sy n="95" d="100"/>
        </p:scale>
        <p:origin x="77" y="1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7D86E-5D9B-4B29-9750-E7703EA6B56C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B45405-7CD7-4902-BE09-7DC41C0152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401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8">
            <a:extLst>
              <a:ext uri="{FF2B5EF4-FFF2-40B4-BE49-F238E27FC236}">
                <a16:creationId xmlns:a16="http://schemas.microsoft.com/office/drawing/2014/main" id="{4A31814A-96CF-4B7F-9728-956EC6FB9F6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0AF29B5F-19CE-4113-A359-81758D8FB579}" type="slidenum">
              <a:rPr lang="ru-RU" altLang="en-US">
                <a:solidFill>
                  <a:srgbClr val="000000"/>
                </a:solidFill>
              </a:rPr>
              <a:pPr/>
              <a:t>22</a:t>
            </a:fld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23555" name="Rectangle 1">
            <a:extLst>
              <a:ext uri="{FF2B5EF4-FFF2-40B4-BE49-F238E27FC236}">
                <a16:creationId xmlns:a16="http://schemas.microsoft.com/office/drawing/2014/main" id="{4E887FE2-620F-4DF0-8341-077BE54DB3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3556" name="Text Box 2">
            <a:extLst>
              <a:ext uri="{FF2B5EF4-FFF2-40B4-BE49-F238E27FC236}">
                <a16:creationId xmlns:a16="http://schemas.microsoft.com/office/drawing/2014/main" id="{0EF21087-A5DC-4435-AD6B-357DD0CAB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78817B-97BF-4755-9348-18FD9BCE8E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E9100BE-0C4E-46FB-A2F4-BC8AE71DE2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4345BA-D018-4A01-9039-BA6A636F6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76FFB-6639-4ED5-B1FB-D85FE74C0DEB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E869C7-B158-44D7-8340-1138E27B6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E059CD-5952-40AE-91E8-0DAF46E55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7FF1C-516D-40BC-AF37-2998907803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255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0C4474-AB00-4F4A-A60A-55F0A8B8D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9F5713C-45AA-4AAA-9477-34C54D4AFE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2537C4-F79D-4250-BAF6-E9140C2E0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76FFB-6639-4ED5-B1FB-D85FE74C0DEB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5EC7D80-D948-4CEE-B241-572060B19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94DA9D-E0B5-406E-B780-C932327E7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7FF1C-516D-40BC-AF37-2998907803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361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0CF2D42-8D66-4B4C-BE96-DD7740AD23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C3D341A-B774-4776-A99F-34D1F1D711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BCD6BA-A85E-4B40-9CCD-2D9B33DA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76FFB-6639-4ED5-B1FB-D85FE74C0DEB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5AE3EF-D979-4598-8406-C77C4837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4E3D34-BC8D-4A54-BAC4-C6F235E5E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7FF1C-516D-40BC-AF37-2998907803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315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EE680-498F-4BAE-ADD1-3EC539ACC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841CC5-61AA-4ED0-837D-B98C503EBB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4F256-6AFE-4839-A824-84D6FE81D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76FFB-6639-4ED5-B1FB-D85FE74C0DEB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015370-8756-44F3-B1B7-79CC03F2B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81D542-9AFA-4AD9-92D2-D4AD0CE2A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7FF1C-516D-40BC-AF37-2998907803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258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EF26FC-7DD1-4FAD-AB72-197C94172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9900EA-F703-4251-8F5E-3C31EB63D4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6B66B8-A452-4850-8D73-192B947D2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76FFB-6639-4ED5-B1FB-D85FE74C0DEB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80CFBB-52DD-4C5D-8F00-FB108AB0A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28BF17-783C-4B6F-9F69-6EBDEE0EF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7FF1C-516D-40BC-AF37-2998907803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210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02C238-3F2B-4337-9D2E-C6576D724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6B9F5C-FB53-4DE4-81BF-93D313F5C5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20EE42F-5D3A-4D9D-A1A5-1AB27674CA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98EC190-0C6C-47B1-8A95-140AB4874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76FFB-6639-4ED5-B1FB-D85FE74C0DEB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5125CFE-9F83-4671-8AC5-8011CA5EE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05A2568-2572-498D-AC5D-FE1E60A0C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7FF1C-516D-40BC-AF37-2998907803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108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4AD2AC-C0A3-44AE-B385-A6F159CC4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BF17910-47F5-416A-9362-22A10D5486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9C04F33-BE4A-4D09-8DC4-C64D5F7936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07B6629-6D2A-4598-A364-25AD109B1E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543B3B7-97BF-488A-8BA5-CEAD5A76C7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5131366-9940-48EC-BA49-C0EB2B93C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76FFB-6639-4ED5-B1FB-D85FE74C0DEB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2BAD8B6-22E2-434C-916F-C49DDD11C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CC0274C-4E02-431E-A09F-33A0222E0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7FF1C-516D-40BC-AF37-2998907803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60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39F128-73EA-4E5B-A0FE-EE6CF4E83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0EE2278-B3D7-4AA4-9ADA-66761CFDF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76FFB-6639-4ED5-B1FB-D85FE74C0DEB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42F4090-8093-4A69-ABF1-71CF216CD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0C0EF2F-391A-490C-AAE9-242F63A54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7FF1C-516D-40BC-AF37-2998907803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81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BEE7102-538E-42DF-BE83-D105E1A31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76FFB-6639-4ED5-B1FB-D85FE74C0DEB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BC27B92-305C-476A-8E61-49112CDF1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5742A78-4BA4-4787-BD66-82851DA90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7FF1C-516D-40BC-AF37-2998907803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738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C42BD6-10F2-4F7B-8302-E84EBE295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9923E7-A62F-44FD-A38C-918DB3E4E3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9B0AD2C-2255-4038-8F37-11F9EB26B0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57B01EE-8BD2-40E1-9B63-55090CD8E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76FFB-6639-4ED5-B1FB-D85FE74C0DEB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78267F6-BFB8-4A1D-9BB0-80146050A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6D4A8FF-E2BE-4777-B0EB-38DD51B64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7FF1C-516D-40BC-AF37-2998907803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176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A90075-F9B7-4AE1-BCDB-421DAF91C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57D9424-D7AA-4358-986D-FA08E7CC52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47774A9-8611-4B97-AFD1-233002E7D0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6E3AD37-54E2-4CD8-9AFF-99ABFDF77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76FFB-6639-4ED5-B1FB-D85FE74C0DEB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C226424-8FA1-40B0-B4C1-737F3270E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191D301-D295-4F0E-B356-10F0E1526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7FF1C-516D-40BC-AF37-2998907803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199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652D4C-26D4-4494-BBF5-A7BEC6C71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22DDF91-E807-426E-9F8A-AE90940036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505D65-0A75-486E-BF1B-846012079C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76FFB-6639-4ED5-B1FB-D85FE74C0DEB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C514B0-1C10-4151-B7E8-4E1E126541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986318-FABC-4706-A6D0-49BE1E9E65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7FF1C-516D-40BC-AF37-2998907803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973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7.jpe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http://nature.baikal.ru/phs/norm/50/50111.jpg" TargetMode="Externa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6.jpeg"/><Relationship Id="rId5" Type="http://schemas.openxmlformats.org/officeDocument/2006/relationships/image" Target="../media/image41.jpeg"/><Relationship Id="rId10" Type="http://schemas.openxmlformats.org/officeDocument/2006/relationships/hyperlink" Target="http://nature.baikal.ru/phs/ph.shtml?id=50111&amp;pg=2" TargetMode="External"/><Relationship Id="rId4" Type="http://schemas.openxmlformats.org/officeDocument/2006/relationships/image" Target="../media/image40.png"/><Relationship Id="rId9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байкал">
            <a:extLst>
              <a:ext uri="{FF2B5EF4-FFF2-40B4-BE49-F238E27FC236}">
                <a16:creationId xmlns:a16="http://schemas.microsoft.com/office/drawing/2014/main" id="{60C3B163-2808-4F03-AEED-CCA322C53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8" y="609146"/>
            <a:ext cx="6769100" cy="561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0" name="Rectangle 2">
            <a:extLst>
              <a:ext uri="{FF2B5EF4-FFF2-40B4-BE49-F238E27FC236}">
                <a16:creationId xmlns:a16="http://schemas.microsoft.com/office/drawing/2014/main" id="{E108B6CA-1800-4F6C-A873-C00029F9F5E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268980" y="1810989"/>
            <a:ext cx="8538210" cy="657860"/>
          </a:xfrm>
        </p:spPr>
        <p:txBody>
          <a:bodyPr anchor="ctr">
            <a:noAutofit/>
          </a:bodyPr>
          <a:lstStyle/>
          <a:p>
            <a:pPr>
              <a:lnSpc>
                <a:spcPts val="3000"/>
              </a:lnSpc>
            </a:pPr>
            <a:br>
              <a:rPr lang="ru-RU" altLang="ru-RU" sz="4000" b="1" dirty="0">
                <a:latin typeface="Times New Roman" panose="02020603050405020304" pitchFamily="18" charset="0"/>
              </a:rPr>
            </a:br>
            <a:br>
              <a:rPr lang="ru-RU" altLang="ru-RU" sz="4000" b="1" dirty="0">
                <a:latin typeface="Times New Roman" panose="02020603050405020304" pitchFamily="18" charset="0"/>
              </a:rPr>
            </a:br>
            <a:br>
              <a:rPr lang="ru-RU" altLang="ru-RU" sz="4000" b="1" dirty="0">
                <a:latin typeface="Times New Roman" panose="02020603050405020304" pitchFamily="18" charset="0"/>
              </a:rPr>
            </a:br>
            <a:r>
              <a:rPr lang="ru-RU" altLang="ru-RU" sz="4000" b="1" dirty="0">
                <a:latin typeface="Times New Roman" panose="02020603050405020304" pitchFamily="18" charset="0"/>
              </a:rPr>
              <a:t>Эколого-экономические проблемы озера Байкал</a:t>
            </a:r>
            <a:br>
              <a:rPr lang="ru-RU" altLang="ru-RU" sz="4000" dirty="0">
                <a:latin typeface="Times New Roman" panose="02020603050405020304" pitchFamily="18" charset="0"/>
              </a:rPr>
            </a:br>
            <a:br>
              <a:rPr lang="ru-RU" altLang="ru-RU" sz="4000" dirty="0">
                <a:latin typeface="Times New Roman" panose="02020603050405020304" pitchFamily="18" charset="0"/>
              </a:rPr>
            </a:br>
            <a:r>
              <a:rPr lang="ru-RU" altLang="ru-RU" sz="2400" b="1" i="1" dirty="0">
                <a:latin typeface="Times New Roman" panose="02020603050405020304" pitchFamily="18" charset="0"/>
              </a:rPr>
              <a:t>Д.т.н.</a:t>
            </a:r>
            <a:r>
              <a:rPr lang="ru-RU" altLang="ru-RU" sz="2400" dirty="0">
                <a:latin typeface="Times New Roman" panose="02020603050405020304" pitchFamily="18" charset="0"/>
              </a:rPr>
              <a:t> </a:t>
            </a:r>
            <a:r>
              <a:rPr lang="ru-RU" altLang="ru-RU" sz="2400" b="1" i="1" dirty="0" err="1">
                <a:latin typeface="Times New Roman" panose="02020603050405020304" pitchFamily="18" charset="0"/>
              </a:rPr>
              <a:t>Зоркальцев</a:t>
            </a:r>
            <a:r>
              <a:rPr lang="ru-RU" altLang="ru-RU" sz="2400" b="1" i="1" dirty="0">
                <a:latin typeface="Times New Roman" panose="02020603050405020304" pitchFamily="18" charset="0"/>
              </a:rPr>
              <a:t> В. И., д.ф.-м.н. </a:t>
            </a:r>
            <a:r>
              <a:rPr lang="ru-RU" altLang="ru-RU" sz="2400" b="1" i="1" dirty="0" err="1">
                <a:latin typeface="Times New Roman" panose="02020603050405020304" pitchFamily="18" charset="0"/>
              </a:rPr>
              <a:t>Калихман</a:t>
            </a:r>
            <a:r>
              <a:rPr lang="ru-RU" altLang="ru-RU" sz="2400" b="1" i="1" dirty="0">
                <a:latin typeface="Times New Roman" panose="02020603050405020304" pitchFamily="18" charset="0"/>
              </a:rPr>
              <a:t> А. Д.,</a:t>
            </a:r>
            <a:br>
              <a:rPr lang="ru-RU" altLang="ru-RU" sz="2400" b="1" i="1" dirty="0">
                <a:latin typeface="Times New Roman" panose="02020603050405020304" pitchFamily="18" charset="0"/>
              </a:rPr>
            </a:br>
            <a:r>
              <a:rPr lang="ru-RU" altLang="ru-RU" sz="2400" b="1" i="1" dirty="0">
                <a:latin typeface="Times New Roman" panose="02020603050405020304" pitchFamily="18" charset="0"/>
              </a:rPr>
              <a:t> </a:t>
            </a:r>
            <a:r>
              <a:rPr lang="ru-RU" altLang="ru-RU" sz="2400" b="1" i="1" dirty="0" err="1">
                <a:latin typeface="Times New Roman" panose="02020603050405020304" pitchFamily="18" charset="0"/>
              </a:rPr>
              <a:t>д.г.н</a:t>
            </a:r>
            <a:r>
              <a:rPr lang="ru-RU" altLang="ru-RU" sz="2400" b="1" i="1" dirty="0">
                <a:latin typeface="Times New Roman" panose="02020603050405020304" pitchFamily="18" charset="0"/>
              </a:rPr>
              <a:t>. </a:t>
            </a:r>
            <a:r>
              <a:rPr lang="ru-RU" altLang="ru-RU" sz="2400" b="1" i="1" dirty="0" err="1">
                <a:latin typeface="Times New Roman" panose="02020603050405020304" pitchFamily="18" charset="0"/>
              </a:rPr>
              <a:t>Калихман</a:t>
            </a:r>
            <a:r>
              <a:rPr lang="ru-RU" altLang="ru-RU" sz="2400" b="1" i="1" dirty="0">
                <a:latin typeface="Times New Roman" panose="02020603050405020304" pitchFamily="18" charset="0"/>
              </a:rPr>
              <a:t> Т. П. </a:t>
            </a:r>
            <a:br>
              <a:rPr lang="ru-RU" altLang="ru-RU" sz="2400" b="1" i="1" dirty="0">
                <a:latin typeface="Times New Roman" panose="02020603050405020304" pitchFamily="18" charset="0"/>
              </a:rPr>
            </a:br>
            <a:br>
              <a:rPr lang="ru-RU" altLang="ru-RU" sz="2400" b="1" i="1" dirty="0">
                <a:latin typeface="Times New Roman" panose="02020603050405020304" pitchFamily="18" charset="0"/>
              </a:rPr>
            </a:br>
            <a:br>
              <a:rPr lang="ru-RU" altLang="ru-RU" sz="2400" b="1" i="1" dirty="0">
                <a:latin typeface="Times New Roman" panose="02020603050405020304" pitchFamily="18" charset="0"/>
              </a:rPr>
            </a:br>
            <a:r>
              <a:rPr lang="ru-RU" altLang="ru-RU" sz="2400" b="1" i="1" dirty="0">
                <a:latin typeface="Times New Roman" panose="02020603050405020304" pitchFamily="18" charset="0"/>
              </a:rPr>
              <a:t>Лимнологический институт СО РАН,</a:t>
            </a:r>
            <a:br>
              <a:rPr lang="ru-RU" altLang="ru-RU" sz="2400" b="1" i="1" dirty="0">
                <a:latin typeface="Times New Roman" panose="02020603050405020304" pitchFamily="18" charset="0"/>
              </a:rPr>
            </a:br>
            <a:r>
              <a:rPr lang="ru-RU" altLang="ru-RU" sz="2400" b="1" i="1" dirty="0">
                <a:latin typeface="Times New Roman" panose="02020603050405020304" pitchFamily="18" charset="0"/>
              </a:rPr>
              <a:t>ФГБУ Заповедное Прибайкалье,</a:t>
            </a:r>
            <a:br>
              <a:rPr lang="ru-RU" altLang="ru-RU" sz="2400" b="1" i="1" dirty="0">
                <a:latin typeface="Times New Roman" panose="02020603050405020304" pitchFamily="18" charset="0"/>
              </a:rPr>
            </a:br>
            <a:r>
              <a:rPr lang="ru-RU" altLang="ru-RU" sz="2400" b="1" i="1" dirty="0">
                <a:latin typeface="Times New Roman" panose="02020603050405020304" pitchFamily="18" charset="0"/>
              </a:rPr>
              <a:t> Институт географии СО РАН,</a:t>
            </a:r>
            <a:br>
              <a:rPr lang="ru-RU" altLang="ru-RU" sz="2400" b="1" i="1" dirty="0">
                <a:latin typeface="Times New Roman" panose="02020603050405020304" pitchFamily="18" charset="0"/>
              </a:rPr>
            </a:br>
            <a:endParaRPr lang="ru-RU" altLang="ru-RU" sz="2400" b="1" i="1" dirty="0">
              <a:latin typeface="Times New Roman" panose="02020603050405020304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2490" y="4583429"/>
            <a:ext cx="3699509" cy="1628141"/>
          </a:xfrm>
          <a:prstGeom prst="rect">
            <a:avLst/>
          </a:prstGeom>
        </p:spPr>
      </p:pic>
      <p:sp>
        <p:nvSpPr>
          <p:cNvPr id="2055" name="AutoShape 7">
            <a:extLst>
              <a:ext uri="{FF2B5EF4-FFF2-40B4-BE49-F238E27FC236}">
                <a16:creationId xmlns:a16="http://schemas.microsoft.com/office/drawing/2014/main" id="{9FE88970-E108-4CCD-A9DF-815FBF01D3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6308725"/>
            <a:ext cx="8424862" cy="146050"/>
          </a:xfrm>
          <a:prstGeom prst="homePlate">
            <a:avLst>
              <a:gd name="adj" fmla="val 0"/>
            </a:avLst>
          </a:prstGeom>
          <a:gradFill rotWithShape="1">
            <a:gsLst>
              <a:gs pos="0">
                <a:srgbClr val="3399FF">
                  <a:gamma/>
                  <a:shade val="56078"/>
                  <a:invGamma/>
                </a:srgbClr>
              </a:gs>
              <a:gs pos="100000">
                <a:srgbClr val="3399FF">
                  <a:alpha val="10001"/>
                </a:srgb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6" name="AutoShape 8">
            <a:extLst>
              <a:ext uri="{FF2B5EF4-FFF2-40B4-BE49-F238E27FC236}">
                <a16:creationId xmlns:a16="http://schemas.microsoft.com/office/drawing/2014/main" id="{304BD567-E516-4627-8ACB-0C10AE5045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1" y="287975"/>
            <a:ext cx="8569325" cy="144463"/>
          </a:xfrm>
          <a:prstGeom prst="homePlate">
            <a:avLst>
              <a:gd name="adj" fmla="val 0"/>
            </a:avLst>
          </a:prstGeom>
          <a:gradFill rotWithShape="1">
            <a:gsLst>
              <a:gs pos="0">
                <a:srgbClr val="3399FF">
                  <a:gamma/>
                  <a:shade val="56078"/>
                  <a:invGamma/>
                </a:srgbClr>
              </a:gs>
              <a:gs pos="100000">
                <a:srgbClr val="3399FF">
                  <a:alpha val="10001"/>
                </a:srgb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8" name="Рисунок 7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397" y="495300"/>
            <a:ext cx="3080067" cy="2350770"/>
          </a:xfrm>
          <a:prstGeom prst="rect">
            <a:avLst/>
          </a:prstGeom>
        </p:spPr>
      </p:pic>
      <p:pic>
        <p:nvPicPr>
          <p:cNvPr id="9" name="Рисунок 8" descr="D:\ПРОЕКТЫ\Остров Ольхон\Окружающий мир\Фото\дипом-юнеско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99421"/>
            <a:ext cx="2720340" cy="3166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кабанский луга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993"/>
          <a:stretch>
            <a:fillRect/>
          </a:stretch>
        </p:blipFill>
        <p:spPr bwMode="auto">
          <a:xfrm>
            <a:off x="3701733" y="5150485"/>
            <a:ext cx="4499610" cy="10610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D:\ПРОЕКТЫ\Заповедное Прибайкалье\Атлас-Заповедное Прибайкалье\Фото\Шабуров\BLGZ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81" y="0"/>
            <a:ext cx="567871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0" y="23755"/>
            <a:ext cx="578031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AdverGothicC" pitchFamily="50" charset="0"/>
              </a:rPr>
              <a:t>Третий критерий, когда объект «</a:t>
            </a:r>
            <a:r>
              <a:rPr lang="ru-RU" sz="2000" i="1" dirty="0">
                <a:solidFill>
                  <a:srgbClr val="FF0000"/>
                </a:solidFill>
                <a:latin typeface="AdverGothicC" pitchFamily="50" charset="0"/>
              </a:rPr>
              <a:t>представляет собой выдающиеся примеры важных, протекающих и в настоящее время экологических и биологических процессов, происходящих в эволюции и развитии наземных, пресноводных, прибрежных и морских экосистем и сообществ растений и животных</a:t>
            </a:r>
            <a:r>
              <a:rPr lang="ru-RU" sz="2000" dirty="0">
                <a:solidFill>
                  <a:srgbClr val="002060"/>
                </a:solidFill>
                <a:latin typeface="AdverGothicC" pitchFamily="50" charset="0"/>
              </a:rPr>
              <a:t>».</a:t>
            </a:r>
          </a:p>
        </p:txBody>
      </p:sp>
      <p:pic>
        <p:nvPicPr>
          <p:cNvPr id="12" name="Рисунок 11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0314" y="12869"/>
            <a:ext cx="6411686" cy="684513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333015" y="217170"/>
            <a:ext cx="3474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AdverGothicC" pitchFamily="50" charset="0"/>
              </a:rPr>
              <a:t>Третий критерий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512" y="5261730"/>
            <a:ext cx="56787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dirty="0">
                <a:solidFill>
                  <a:schemeClr val="bg1"/>
                </a:solidFill>
                <a:latin typeface="AdverGothicC" pitchFamily="50" charset="0"/>
              </a:rPr>
              <a:t>Огромная масса пресной воды озера занимает впадину в земной поверхности, или тектонический провал, появившийся в верхней части земной коры. Байкальская впадина представляет геологическое образование, называемое континентальным рифтом</a:t>
            </a:r>
            <a:r>
              <a:rPr lang="ru-RU" sz="1600" dirty="0">
                <a:solidFill>
                  <a:srgbClr val="002060"/>
                </a:solidFill>
                <a:latin typeface="AdverGothicC" pitchFamily="50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6388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13D91C-AE59-4A70-8967-198EE615C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9970" y="274320"/>
            <a:ext cx="8328660" cy="560070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Имеющиеся организационные недостатки</a:t>
            </a: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23B4F0-464B-4C5D-91EB-8D93F91864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1850" y="945514"/>
            <a:ext cx="8652510" cy="4772123"/>
          </a:xfrm>
        </p:spPr>
        <p:txBody>
          <a:bodyPr>
            <a:noAutofit/>
          </a:bodyPr>
          <a:lstStyle/>
          <a:p>
            <a:pPr>
              <a:lnSpc>
                <a:spcPts val="2200"/>
              </a:lnSpc>
              <a:spcBef>
                <a:spcPts val="0"/>
              </a:spcBef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Принятие решений носит характер «кавалерийских атак», без учета уже принятых решений, механизмов контроля и т.д.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Усложнена жизнь местного населения из-за принятых запретительных решений.  Неразумные и плохо продуманные ограничения, сосуществование на одной территории «контролирующих» и «нарушающих» приводит к коррупции, безнаказанности и падению авторитета органов власти.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Не исследуются многие составляющие в функционировании байкальской экосистемы.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Научные исследования Байкала имеют нескоординированный часто «имитационный» характер.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Нет системы природного и социального мониторинга.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200651"/>
            <a:ext cx="2884358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42"/>
          <a:stretch/>
        </p:blipFill>
        <p:spPr bwMode="auto">
          <a:xfrm>
            <a:off x="0" y="3497580"/>
            <a:ext cx="2884358" cy="1573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84359" cy="1777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857048"/>
            <a:ext cx="2882613" cy="1537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828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48CB7C-628B-48C1-A9F5-69F5EE044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6440" y="365125"/>
            <a:ext cx="5547360" cy="1325563"/>
          </a:xfrm>
        </p:spPr>
        <p:txBody>
          <a:bodyPr>
            <a:normAutofit fontScale="90000"/>
          </a:bodyPr>
          <a:lstStyle/>
          <a:p>
            <a:pPr algn="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Первое предложение по решению эколого-экономических проблем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5ACB57-A55F-4D0C-B486-D5125B555C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3530" y="1825625"/>
            <a:ext cx="6572250" cy="3900805"/>
          </a:xfrm>
        </p:spPr>
        <p:txBody>
          <a:bodyPr>
            <a:noAutofit/>
          </a:bodyPr>
          <a:lstStyle/>
          <a:p>
            <a:pPr algn="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создание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надотраслевого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межтерриториального  органа управления (организации, планирования и контроля) Байкальской природной территорией наделенного особыми полномочиями, правами и особой ответственностью, с широкой публичностью в деятельности, со своими серьезными финансовыми возможностями.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394960" cy="3840480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66260"/>
            <a:ext cx="2308860" cy="2491740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33"/>
          <a:stretch/>
        </p:blipFill>
        <p:spPr bwMode="auto">
          <a:xfrm>
            <a:off x="3337560" y="4366260"/>
            <a:ext cx="2057400" cy="24803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27759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2AB248-3A5F-4E32-9396-2843BC1E6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6775" y="868680"/>
            <a:ext cx="7004685" cy="605790"/>
          </a:xfrm>
        </p:spPr>
        <p:txBody>
          <a:bodyPr>
            <a:noAutofit/>
          </a:bodyPr>
          <a:lstStyle/>
          <a:p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Источники  финансирования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AAF10C9-CEA6-4C1A-995B-DAC32C02AF0A}"/>
              </a:ext>
            </a:extLst>
          </p:cNvPr>
          <p:cNvSpPr/>
          <p:nvPr/>
        </p:nvSpPr>
        <p:spPr>
          <a:xfrm>
            <a:off x="3851910" y="1681088"/>
            <a:ext cx="8340090" cy="4663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</a:pP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Байкал сам себя вполне финансирует – на нем зарабатывается денег гораздо больше, </a:t>
            </a:r>
          </a:p>
          <a:p>
            <a:pPr algn="r">
              <a:lnSpc>
                <a:spcPct val="107000"/>
              </a:lnSpc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чем необходимо для решения его проблем.</a:t>
            </a:r>
            <a:endParaRPr lang="ru-RU" sz="2400" i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200"/>
              </a:lnSpc>
            </a:pP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200"/>
              </a:lnSpc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Рентные доходы каскада ангарских ГЭС с вод Байкал оцениваются в 2.5 млрд долларов в год (всего с учетом боковых притоков Ангары - 3.5).</a:t>
            </a:r>
          </a:p>
          <a:p>
            <a:pPr>
              <a:lnSpc>
                <a:spcPts val="2200"/>
              </a:lnSpc>
            </a:pP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200"/>
              </a:lnSpc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Сборы с посещающих туристов на экологические цели – могло быть 3 млрд. рублей в год.</a:t>
            </a:r>
          </a:p>
          <a:p>
            <a:pPr>
              <a:lnSpc>
                <a:spcPts val="2200"/>
              </a:lnSpc>
            </a:pP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200"/>
              </a:lnSpc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Розлив байкальской воды – могло  быть не менее 1 млрд. рублей в год (вместо запрета на продажу байкальской питьевой воды в Китай и др. страны ввести плату за объем разливаемой воды). 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4823460"/>
            <a:ext cx="3655936" cy="2034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404630"/>
            <a:ext cx="3656535" cy="2201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51551" cy="2148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5357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EB62993-E685-4516-B166-C8832FC70A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1685" y="1760325"/>
            <a:ext cx="6720840" cy="3500755"/>
          </a:xfrm>
        </p:spPr>
        <p:txBody>
          <a:bodyPr>
            <a:noAutofit/>
          </a:bodyPr>
          <a:lstStyle/>
          <a:p>
            <a:pPr marL="0" indent="0">
              <a:lnSpc>
                <a:spcPts val="2200"/>
              </a:lnSpc>
              <a:spcAft>
                <a:spcPts val="800"/>
              </a:spcAft>
              <a:buNone/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За посещение заповедных мест (плата в целях в т.ч. ограничения числа посещающих), спортивная платная рыбалка, охота.</a:t>
            </a:r>
          </a:p>
          <a:p>
            <a:pPr marL="0" indent="0">
              <a:lnSpc>
                <a:spcPts val="2200"/>
              </a:lnSpc>
              <a:spcAft>
                <a:spcPts val="800"/>
              </a:spcAft>
              <a:buNone/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5. Сборы с предприятий на берегу Байкала и в акватории.</a:t>
            </a:r>
          </a:p>
          <a:p>
            <a:pPr marL="0" indent="0">
              <a:lnSpc>
                <a:spcPts val="2200"/>
              </a:lnSpc>
              <a:spcAft>
                <a:spcPts val="800"/>
              </a:spcAft>
              <a:buNone/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6. Налоги (часть их) с турбаз, баз отдыха, лечебниц, борьба с распространением нелегального бизнеса на туризме и отдыхе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B22AB248-3A5F-4E32-9396-2843BC1E6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6775" y="868680"/>
            <a:ext cx="7004685" cy="605790"/>
          </a:xfrm>
        </p:spPr>
        <p:txBody>
          <a:bodyPr>
            <a:noAutofit/>
          </a:bodyPr>
          <a:lstStyle/>
          <a:p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Источники  финансирования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055" y="42701"/>
            <a:ext cx="4617720" cy="2387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4655127"/>
            <a:ext cx="6777505" cy="2202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493817"/>
            <a:ext cx="3258187" cy="2033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0434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B0FDC5-F2D2-4A64-BA25-4A0938099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5160" y="1002919"/>
            <a:ext cx="5215128" cy="1325563"/>
          </a:xfrm>
        </p:spPr>
        <p:txBody>
          <a:bodyPr>
            <a:normAutofit fontScale="90000"/>
          </a:bodyPr>
          <a:lstStyle/>
          <a:p>
            <a:r>
              <a:rPr lang="ru-RU" altLang="ru-RU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Биологическое разнообразие Байкала огромно </a:t>
            </a:r>
            <a:r>
              <a:rPr lang="ru-RU" altLang="ru-RU" sz="3600" dirty="0"/>
              <a:t>–</a:t>
            </a:r>
            <a:r>
              <a:rPr lang="ru-RU" altLang="ru-RU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более 3500 видов, подвидов и разновидностей животных и растений</a:t>
            </a:r>
            <a:br>
              <a:rPr lang="ru-RU" alt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Объект 7">
            <a:extLst>
              <a:ext uri="{FF2B5EF4-FFF2-40B4-BE49-F238E27FC236}">
                <a16:creationId xmlns:a16="http://schemas.microsoft.com/office/drawing/2014/main" id="{8AD631CC-5D7A-4D99-B4D9-6772F71686B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86750" y="4649832"/>
            <a:ext cx="3921681" cy="2208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926330"/>
            <a:ext cx="3006090" cy="1931670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0351"/>
            <a:ext cx="3006090" cy="1824672"/>
          </a:xfrm>
          <a:prstGeom prst="rect">
            <a:avLst/>
          </a:prstGeom>
        </p:spPr>
      </p:pic>
      <p:pic>
        <p:nvPicPr>
          <p:cNvPr id="7" name="Рисунок 6" descr="https://www.plantarium.ru/dat/plants/6/678/201678_29e71c06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06090" cy="2434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6750" y="5778"/>
            <a:ext cx="3905250" cy="2034858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534"/>
          <a:stretch/>
        </p:blipFill>
        <p:spPr bwMode="auto">
          <a:xfrm>
            <a:off x="6087110" y="4926330"/>
            <a:ext cx="2075180" cy="19291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7110" y="2800352"/>
            <a:ext cx="2075180" cy="1815528"/>
          </a:xfrm>
          <a:prstGeom prst="rect">
            <a:avLst/>
          </a:prstGeom>
        </p:spPr>
      </p:pic>
      <p:pic>
        <p:nvPicPr>
          <p:cNvPr id="11" name="Рисунок 10" descr="1"/>
          <p:cNvPicPr/>
          <p:nvPr/>
        </p:nvPicPr>
        <p:blipFill>
          <a:blip r:embed="rId9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04197" y="4926330"/>
            <a:ext cx="2885123" cy="1929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://nature.baikal.ru/phs/norm/50/50111.jpg">
            <a:hlinkClick r:id="rId10"/>
          </p:cNvPr>
          <p:cNvPicPr/>
          <p:nvPr/>
        </p:nvPicPr>
        <p:blipFill>
          <a:blip r:embed="rId11" r:link="rId12" cstate="email">
            <a:lum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5160" y="2800351"/>
            <a:ext cx="2804160" cy="1815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растительность2"/>
          <p:cNvPicPr/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2029"/>
          <a:stretch/>
        </p:blipFill>
        <p:spPr bwMode="auto">
          <a:xfrm>
            <a:off x="8286750" y="2353056"/>
            <a:ext cx="3905250" cy="197678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81631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00750" cy="683139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4512" y="23755"/>
            <a:ext cx="62572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AdverGothicC" pitchFamily="50" charset="0"/>
              </a:rPr>
              <a:t>Четвертый критерий, согласно которому Байкал</a:t>
            </a:r>
            <a:r>
              <a:rPr lang="ru-RU" sz="2000" dirty="0">
                <a:solidFill>
                  <a:srgbClr val="002060"/>
                </a:solidFill>
                <a:latin typeface="AdverGothicC" pitchFamily="50" charset="0"/>
              </a:rPr>
              <a:t> «</a:t>
            </a:r>
            <a:r>
              <a:rPr lang="ru-RU" sz="2000" i="1" dirty="0">
                <a:solidFill>
                  <a:srgbClr val="FF0000"/>
                </a:solidFill>
                <a:latin typeface="AdverGothicC" pitchFamily="50" charset="0"/>
              </a:rPr>
              <a:t>включает природные ареалы наибольшей важности и значения с точки зрения сохранения в них биологического разнообразия, в том числе ареалы исчезающих видов, представляющие выдающееся мировое достояние с точки зрения науки и сохранения природы</a:t>
            </a:r>
            <a:r>
              <a:rPr lang="ru-RU" sz="2000" dirty="0">
                <a:solidFill>
                  <a:srgbClr val="002060"/>
                </a:solidFill>
                <a:latin typeface="AdverGothicC" pitchFamily="50" charset="0"/>
              </a:rPr>
              <a:t>».</a:t>
            </a:r>
          </a:p>
        </p:txBody>
      </p:sp>
      <p:pic>
        <p:nvPicPr>
          <p:cNvPr id="17" name="Рисунок 16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1" y="0"/>
            <a:ext cx="6019800" cy="319385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7064284" y="3111520"/>
            <a:ext cx="47086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AdverGothicC" pitchFamily="50" charset="0"/>
              </a:rPr>
              <a:t>Четвертый критерий</a:t>
            </a:r>
          </a:p>
        </p:txBody>
      </p:sp>
      <p:pic>
        <p:nvPicPr>
          <p:cNvPr id="18" name="Рисунок 17" descr="https://avatars.mds.yandex.net/get-zen_doc/1852570/pub_5e0440fbd4f07a00b0c13c7d_5e0445c3433ecc00add7f9d6/scale_120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2200" y="3577590"/>
            <a:ext cx="6019801" cy="328041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Прямоугольник 14"/>
          <p:cNvSpPr/>
          <p:nvPr/>
        </p:nvSpPr>
        <p:spPr>
          <a:xfrm>
            <a:off x="6240779" y="5275601"/>
            <a:ext cx="595938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dirty="0">
                <a:solidFill>
                  <a:schemeClr val="bg1"/>
                </a:solidFill>
                <a:latin typeface="AdverGothicC" pitchFamily="50" charset="0"/>
              </a:rPr>
              <a:t>Известно отличие озера Байкал от многих пресноводных озер планеты не только геологической историей и возрастом, но эволюцией растительных и животных организмов, разнообразие которых формировалось в течение длительного времени.</a:t>
            </a:r>
            <a:endParaRPr lang="ru-RU" sz="1600" dirty="0">
              <a:solidFill>
                <a:srgbClr val="002060"/>
              </a:solidFill>
              <a:latin typeface="AdverGothicC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6589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DE0D5C-D0D6-41E6-A5F1-E2C3695C4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6940" y="205740"/>
            <a:ext cx="9917430" cy="674370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деятельности органа управления БПТ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61BCF2D-10BC-4930-92A5-390E7F8ECDBE}"/>
              </a:ext>
            </a:extLst>
          </p:cNvPr>
          <p:cNvSpPr/>
          <p:nvPr/>
        </p:nvSpPr>
        <p:spPr>
          <a:xfrm>
            <a:off x="7578090" y="826477"/>
            <a:ext cx="4585187" cy="6019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Системный мониторинг.</a:t>
            </a:r>
          </a:p>
          <a:p>
            <a:pPr>
              <a:lnSpc>
                <a:spcPct val="107000"/>
              </a:lnSpc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Организация, проведение исследований.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Организация программ развития БПТ.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Утилизация отходов и канализации.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Унификация и контроль за деятельностью турбаз.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Организация и стандартизация транспорта.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Осуществление специальных крупных мероприятий (типа вырубки и вывоза больного леса на побережье).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" y="1381125"/>
            <a:ext cx="7391400" cy="519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54194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E2F766-ABB8-4D94-87CC-4C66B28BC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0440" y="365125"/>
            <a:ext cx="7833360" cy="823595"/>
          </a:xfrm>
        </p:spPr>
        <p:txBody>
          <a:bodyPr>
            <a:normAutofit fontScale="90000"/>
          </a:bodyPr>
          <a:lstStyle/>
          <a:p>
            <a:pPr algn="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Второе предложение – введение обязательного экономического анализа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AD115C2-FBF9-4C15-8B21-8C757FB8D609}"/>
              </a:ext>
            </a:extLst>
          </p:cNvPr>
          <p:cNvSpPr/>
          <p:nvPr/>
        </p:nvSpPr>
        <p:spPr>
          <a:xfrm>
            <a:off x="5459730" y="1628782"/>
            <a:ext cx="6096000" cy="41291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Необходимость разработки и использования методик анализа экономической и экологической эффективности природоохранных мероприятий и технологий.  Для многих  задач экономического сравнения вариантов могут использоваться модификации классических приведенных затрат: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С+Е К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3354"/>
            <a:ext cx="4984451" cy="3164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95861"/>
            <a:ext cx="4480560" cy="2651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51089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A9E6F3-3D41-4B44-BA70-CC4B680F6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0" y="365125"/>
            <a:ext cx="7147560" cy="1325563"/>
          </a:xfrm>
        </p:spPr>
        <p:txBody>
          <a:bodyPr>
            <a:normAutofit/>
          </a:bodyPr>
          <a:lstStyle/>
          <a:p>
            <a:pPr algn="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Усложняющие моменты в экономическом анализе вариантов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AE4FE0-6C5C-4064-A0EA-C747798E0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6260" y="1745615"/>
            <a:ext cx="7818120" cy="4351338"/>
          </a:xfrm>
        </p:spPr>
        <p:txBody>
          <a:bodyPr>
            <a:noAutofit/>
          </a:bodyPr>
          <a:lstStyle/>
          <a:p>
            <a:pPr>
              <a:lnSpc>
                <a:spcPts val="2200"/>
              </a:lnSpc>
              <a:spcBef>
                <a:spcPts val="0"/>
              </a:spcBef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Учет негативных экологических воздействий рассматриваемых вариантов. Через многокритериальную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парето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-оптимизацию, введения штрафных плат. 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Кстати, нередко варианты с большими негативными экологическими последствиями имели и плохую экономическую эффективность (сплав леса по Байкалу, БЦБК). 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Учет регулярных (сезонных, суточных) и случайных колебаний. В т.ч. метеорологических факторов (температуры, осадки, ветер).Необходимость учета и оптимизации средств регулирования колебаний, издержки по математическому ожиданию затрат в стационарных условиях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051810"/>
            <a:ext cx="4200419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00420" cy="2628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9998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817620" cy="2514600"/>
          </a:xfrm>
          <a:prstGeom prst="rect">
            <a:avLst/>
          </a:prstGeom>
        </p:spPr>
      </p:pic>
      <p:sp>
        <p:nvSpPr>
          <p:cNvPr id="4098" name="Rectangle 2">
            <a:extLst>
              <a:ext uri="{FF2B5EF4-FFF2-40B4-BE49-F238E27FC236}">
                <a16:creationId xmlns:a16="http://schemas.microsoft.com/office/drawing/2014/main" id="{A310B6A0-D12C-4F33-9A22-8A415F53E2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343649" y="857250"/>
            <a:ext cx="3531871" cy="832165"/>
          </a:xfrm>
        </p:spPr>
        <p:txBody>
          <a:bodyPr>
            <a:normAutofit/>
          </a:bodyPr>
          <a:lstStyle/>
          <a:p>
            <a:pPr algn="r" eaLnBrk="1" hangingPunct="1"/>
            <a:r>
              <a:rPr lang="ru-RU" altLang="ru-RU" dirty="0"/>
              <a:t> </a:t>
            </a:r>
            <a:r>
              <a:rPr lang="ru-RU" altLang="ru-RU" sz="2800" b="1" dirty="0">
                <a:latin typeface="Times New Roman" panose="02020603050405020304" pitchFamily="18" charset="0"/>
              </a:rPr>
              <a:t>Немного о Байкале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84E50886-3891-48C2-B0FC-45CE4B5280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287520" y="1699260"/>
            <a:ext cx="6878004" cy="381635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ru-RU" altLang="ru-RU" sz="2200" dirty="0">
                <a:latin typeface="Times New Roman" panose="02020603050405020304" pitchFamily="18" charset="0"/>
              </a:rPr>
              <a:t>Широта Москвы и Лондона.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 dirty="0">
                <a:latin typeface="Times New Roman" panose="02020603050405020304" pitchFamily="18" charset="0"/>
              </a:rPr>
              <a:t>Длина береговой линии около 2 тыс. км.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 dirty="0">
                <a:latin typeface="Times New Roman" panose="02020603050405020304" pitchFamily="18" charset="0"/>
              </a:rPr>
              <a:t>Площадь 31,5 тыс. кв. км., что больше площади Бельгии (30 тыс. кв. км.), Албании (24 тыс. кв. км.), Израиля (14</a:t>
            </a:r>
            <a:r>
              <a:rPr lang="ru-RU" altLang="ru-RU" sz="1500" dirty="0">
                <a:latin typeface="Times New Roman" panose="02020603050405020304" pitchFamily="18" charset="0"/>
              </a:rPr>
              <a:t>–</a:t>
            </a:r>
            <a:r>
              <a:rPr lang="ru-RU" altLang="ru-RU" sz="2200" dirty="0">
                <a:latin typeface="Times New Roman" panose="02020603050405020304" pitchFamily="18" charset="0"/>
              </a:rPr>
              <a:t>22тыс. кв. км.).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 dirty="0">
                <a:latin typeface="Times New Roman" panose="02020603050405020304" pitchFamily="18" charset="0"/>
              </a:rPr>
              <a:t>Если население всей Земли погрузить в Байкал, его уровень повысится лишь на 1,2 см.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 dirty="0">
                <a:latin typeface="Times New Roman" panose="02020603050405020304" pitchFamily="18" charset="0"/>
              </a:rPr>
              <a:t>Река Ангара ежегодно выносит  около 60 км. куб. чистейшей воды из Байкала (1/400 часть его запасов), что составляет 25 литров воды ежедневно на каждого жителя планеты.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 dirty="0">
                <a:latin typeface="Times New Roman" panose="02020603050405020304" pitchFamily="18" charset="0"/>
              </a:rPr>
              <a:t>В Байкал впадает около 300 рек и ручьев, 50% притока дает река Селенга, 25% – реки Баргузин и Верхняя Ангара.</a:t>
            </a:r>
          </a:p>
          <a:p>
            <a:pPr eaLnBrk="1" hangingPunct="1">
              <a:lnSpc>
                <a:spcPct val="90000"/>
              </a:lnSpc>
            </a:pPr>
            <a:endParaRPr lang="ru-RU" altLang="ru-RU" sz="22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ru-RU" altLang="ru-RU" sz="2200" dirty="0">
              <a:latin typeface="Times New Roman" panose="02020603050405020304" pitchFamily="18" charset="0"/>
            </a:endParaRPr>
          </a:p>
        </p:txBody>
      </p:sp>
      <p:grpSp>
        <p:nvGrpSpPr>
          <p:cNvPr id="4100" name="Group 4">
            <a:extLst>
              <a:ext uri="{FF2B5EF4-FFF2-40B4-BE49-F238E27FC236}">
                <a16:creationId xmlns:a16="http://schemas.microsoft.com/office/drawing/2014/main" id="{53981FBD-1BB6-4DBF-AF73-08D445F18F1A}"/>
              </a:ext>
            </a:extLst>
          </p:cNvPr>
          <p:cNvGrpSpPr>
            <a:grpSpLocks/>
          </p:cNvGrpSpPr>
          <p:nvPr/>
        </p:nvGrpSpPr>
        <p:grpSpPr bwMode="auto">
          <a:xfrm>
            <a:off x="2063751" y="333375"/>
            <a:ext cx="9717088" cy="1047750"/>
            <a:chOff x="340" y="210"/>
            <a:chExt cx="6121" cy="660"/>
          </a:xfrm>
        </p:grpSpPr>
        <p:pic>
          <p:nvPicPr>
            <p:cNvPr id="4102" name="Picture 5" descr="байкал">
              <a:extLst>
                <a:ext uri="{FF2B5EF4-FFF2-40B4-BE49-F238E27FC236}">
                  <a16:creationId xmlns:a16="http://schemas.microsoft.com/office/drawing/2014/main" id="{1ADEEB85-8BE0-4609-83C3-033B8C00E3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" y="210"/>
              <a:ext cx="690" cy="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3" name="AutoShape 6">
              <a:extLst>
                <a:ext uri="{FF2B5EF4-FFF2-40B4-BE49-F238E27FC236}">
                  <a16:creationId xmlns:a16="http://schemas.microsoft.com/office/drawing/2014/main" id="{1A5FD408-0838-46DC-8CB3-CAE54AA468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" y="255"/>
              <a:ext cx="4808" cy="91"/>
            </a:xfrm>
            <a:prstGeom prst="homePlate">
              <a:avLst>
                <a:gd name="adj" fmla="val 68490"/>
              </a:avLst>
            </a:prstGeom>
            <a:gradFill rotWithShape="1">
              <a:gsLst>
                <a:gs pos="0">
                  <a:srgbClr val="1D568F"/>
                </a:gs>
                <a:gs pos="100000">
                  <a:srgbClr val="3399FF">
                    <a:alpha val="10001"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pic>
        <p:nvPicPr>
          <p:cNvPr id="9" name="Рисунок 8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080511"/>
            <a:ext cx="3817620" cy="2777490"/>
          </a:xfrm>
          <a:prstGeom prst="rect">
            <a:avLst/>
          </a:prstGeom>
        </p:spPr>
      </p:pic>
      <p:sp>
        <p:nvSpPr>
          <p:cNvPr id="4101" name="AutoShape 7">
            <a:extLst>
              <a:ext uri="{FF2B5EF4-FFF2-40B4-BE49-F238E27FC236}">
                <a16:creationId xmlns:a16="http://schemas.microsoft.com/office/drawing/2014/main" id="{B3A5AC91-5B1F-4AA4-9A86-F266D08892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6308725"/>
            <a:ext cx="8424862" cy="146050"/>
          </a:xfrm>
          <a:prstGeom prst="homePlate">
            <a:avLst>
              <a:gd name="adj" fmla="val 0"/>
            </a:avLst>
          </a:prstGeom>
          <a:gradFill rotWithShape="1">
            <a:gsLst>
              <a:gs pos="0">
                <a:srgbClr val="1D568F"/>
              </a:gs>
              <a:gs pos="100000">
                <a:srgbClr val="3399FF">
                  <a:alpha val="10001"/>
                </a:srgb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299F1B-C78B-4238-AE7D-83CF9B12E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0620" y="640080"/>
            <a:ext cx="6393180" cy="571500"/>
          </a:xfrm>
        </p:spPr>
        <p:txBody>
          <a:bodyPr>
            <a:normAutofit fontScale="90000"/>
          </a:bodyPr>
          <a:lstStyle/>
          <a:p>
            <a:pPr algn="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типы задач экономического анализа вариантов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4309BE9-C2B3-47EF-962E-BCF6D92C82C3}"/>
              </a:ext>
            </a:extLst>
          </p:cNvPr>
          <p:cNvSpPr/>
          <p:nvPr/>
        </p:nvSpPr>
        <p:spPr>
          <a:xfrm>
            <a:off x="4894850" y="1593016"/>
            <a:ext cx="6958550" cy="4888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2200"/>
              </a:lnSpc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Многоэтапная  задача динамического программирования по регулированию работы каскада ангарских ГЭС и уровня Байкала.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6675">
              <a:lnSpc>
                <a:spcPts val="2200"/>
              </a:lnSpc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200"/>
              </a:lnSpc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Анализ экономической эффективности использования природоохранных технологий на Байкале (в жизнеобеспечении местного населения, турбаз и баз отдыха, лечебниц) в том числе по решению проблем энергообеспечения (включая электро- и теплоснабжения). транспортных проблем, утилизации отходов.</a:t>
            </a:r>
          </a:p>
          <a:p>
            <a:pPr>
              <a:lnSpc>
                <a:spcPts val="2200"/>
              </a:lnSpc>
            </a:pP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200"/>
              </a:lnSpc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Анализ экономической эффективности деятельности производственных предприятий на БПТ в том числе для выяснения их целесообразности, для оценки возможностей получения рентных доходов. 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746666"/>
            <a:ext cx="4568845" cy="2111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68846" cy="2590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2888573"/>
            <a:ext cx="4568845" cy="157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16627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46DB8D0-82CB-41A5-94F8-C657C372B3F3}"/>
              </a:ext>
            </a:extLst>
          </p:cNvPr>
          <p:cNvSpPr/>
          <p:nvPr/>
        </p:nvSpPr>
        <p:spPr>
          <a:xfrm>
            <a:off x="1730326" y="540100"/>
            <a:ext cx="9422907" cy="5748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Экономический анализ должен быть обязательной составляющей предложений по использованию 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новых производств и технологий. 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проектах и экономических оценках производств обязательно должны учитываться способы и затраты их ликвидации по истечении срока жизнедеятельности. 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Необходимы механизмы общественной экспертизы. 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Публичность.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1306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5">
            <a:extLst>
              <a:ext uri="{FF2B5EF4-FFF2-40B4-BE49-F238E27FC236}">
                <a16:creationId xmlns:a16="http://schemas.microsoft.com/office/drawing/2014/main" id="{203F3153-36BA-4788-B49E-7B8FFB2C3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972594B2-9C85-40AA-B285-2711B019008C}" type="slidenum">
              <a:rPr lang="ru-RU" altLang="en-US">
                <a:solidFill>
                  <a:srgbClr val="000000"/>
                </a:solidFill>
              </a:rPr>
              <a:pPr/>
              <a:t>22</a:t>
            </a:fld>
            <a:endParaRPr lang="ru-RU" altLang="en-US">
              <a:solidFill>
                <a:srgbClr val="000000"/>
              </a:solidFill>
            </a:endParaRPr>
          </a:p>
        </p:txBody>
      </p:sp>
      <p:grpSp>
        <p:nvGrpSpPr>
          <p:cNvPr id="4099" name="Group 3">
            <a:extLst>
              <a:ext uri="{FF2B5EF4-FFF2-40B4-BE49-F238E27FC236}">
                <a16:creationId xmlns:a16="http://schemas.microsoft.com/office/drawing/2014/main" id="{47003812-0785-4347-A7B5-C467F7E08804}"/>
              </a:ext>
            </a:extLst>
          </p:cNvPr>
          <p:cNvGrpSpPr>
            <a:grpSpLocks/>
          </p:cNvGrpSpPr>
          <p:nvPr/>
        </p:nvGrpSpPr>
        <p:grpSpPr bwMode="auto">
          <a:xfrm>
            <a:off x="2368550" y="333376"/>
            <a:ext cx="8148638" cy="1044575"/>
            <a:chOff x="340" y="210"/>
            <a:chExt cx="5133" cy="658"/>
          </a:xfrm>
        </p:grpSpPr>
        <p:pic>
          <p:nvPicPr>
            <p:cNvPr id="4102" name="Picture 4">
              <a:extLst>
                <a:ext uri="{FF2B5EF4-FFF2-40B4-BE49-F238E27FC236}">
                  <a16:creationId xmlns:a16="http://schemas.microsoft.com/office/drawing/2014/main" id="{00E900C4-D8EE-4E0B-B7BD-105ED095C0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5" y="210"/>
              <a:ext cx="688" cy="6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4103" name="AutoShape 5">
              <a:extLst>
                <a:ext uri="{FF2B5EF4-FFF2-40B4-BE49-F238E27FC236}">
                  <a16:creationId xmlns:a16="http://schemas.microsoft.com/office/drawing/2014/main" id="{F17F0215-04E5-4948-B50F-465BC1B7F7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" y="255"/>
              <a:ext cx="4806" cy="89"/>
            </a:xfrm>
            <a:prstGeom prst="homePlate">
              <a:avLst>
                <a:gd name="adj" fmla="val 70000"/>
              </a:avLst>
            </a:prstGeom>
            <a:gradFill rotWithShape="0">
              <a:gsLst>
                <a:gs pos="0">
                  <a:srgbClr val="1C558E"/>
                </a:gs>
                <a:gs pos="100000">
                  <a:srgbClr val="3399FF">
                    <a:alpha val="12000"/>
                  </a:srgbClr>
                </a:gs>
              </a:gsLst>
              <a:lin ang="0" scaled="1"/>
            </a:gra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en-US"/>
            </a:p>
          </p:txBody>
        </p:sp>
      </p:grpSp>
      <p:sp>
        <p:nvSpPr>
          <p:cNvPr id="4100" name="AutoShape 6">
            <a:extLst>
              <a:ext uri="{FF2B5EF4-FFF2-40B4-BE49-F238E27FC236}">
                <a16:creationId xmlns:a16="http://schemas.microsoft.com/office/drawing/2014/main" id="{03CD1C75-C4BF-4D65-99F6-199A1E782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6308725"/>
            <a:ext cx="8424862" cy="146050"/>
          </a:xfrm>
          <a:prstGeom prst="homePlate">
            <a:avLst>
              <a:gd name="adj" fmla="val 0"/>
            </a:avLst>
          </a:prstGeom>
          <a:gradFill rotWithShape="0">
            <a:gsLst>
              <a:gs pos="0">
                <a:srgbClr val="1C558E"/>
              </a:gs>
              <a:gs pos="100000">
                <a:srgbClr val="3399FF">
                  <a:alpha val="12000"/>
                </a:srgbClr>
              </a:gs>
            </a:gsLst>
            <a:lin ang="0" scaled="1"/>
          </a:gra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en-US"/>
          </a:p>
        </p:txBody>
      </p:sp>
      <p:sp>
        <p:nvSpPr>
          <p:cNvPr id="4101" name="Объект 1">
            <a:extLst>
              <a:ext uri="{FF2B5EF4-FFF2-40B4-BE49-F238E27FC236}">
                <a16:creationId xmlns:a16="http://schemas.microsoft.com/office/drawing/2014/main" id="{78791834-1951-433B-9DD3-57660DC4F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9614" y="692152"/>
            <a:ext cx="8226425" cy="685800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области анализа вариантов:</a:t>
            </a:r>
          </a:p>
          <a:p>
            <a:pPr marL="0" indent="0" algn="ctr">
              <a:buNone/>
              <a:defRPr/>
            </a:pPr>
            <a:endParaRPr lang="ru-RU" b="1" dirty="0"/>
          </a:p>
          <a:p>
            <a:pPr marL="0" indent="0">
              <a:buNone/>
              <a:defRPr/>
            </a:pP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231130" y="1695926"/>
            <a:ext cx="6096000" cy="394351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lnSpc>
                <a:spcPts val="2500"/>
              </a:lnSpc>
              <a:buFont typeface="Times New Roman" panose="02020603050405020304" pitchFamily="18" charset="0"/>
              <a:buAutoNum type="arabicPeriod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туризма и отдыха.</a:t>
            </a:r>
          </a:p>
          <a:p>
            <a:pPr marL="457200" indent="-457200">
              <a:lnSpc>
                <a:spcPts val="2500"/>
              </a:lnSpc>
              <a:buFont typeface="Times New Roman" panose="02020603050405020304" pitchFamily="18" charset="0"/>
              <a:buAutoNum type="arabicPeriod"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ts val="2500"/>
              </a:lnSpc>
              <a:buFont typeface="Times New Roman" panose="02020603050405020304" pitchFamily="18" charset="0"/>
              <a:buAutoNum type="arabicPeriod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Производственная деятельность населения.</a:t>
            </a:r>
          </a:p>
          <a:p>
            <a:pPr marL="457200" indent="-457200">
              <a:lnSpc>
                <a:spcPts val="2500"/>
              </a:lnSpc>
              <a:buFont typeface="Times New Roman" panose="02020603050405020304" pitchFamily="18" charset="0"/>
              <a:buAutoNum type="arabicPeriod"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ts val="2500"/>
              </a:lnSpc>
              <a:buFont typeface="Times New Roman" panose="02020603050405020304" pitchFamily="18" charset="0"/>
              <a:buAutoNum type="arabicPeriod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Отходы бытовые и канализационные.</a:t>
            </a:r>
          </a:p>
          <a:p>
            <a:pPr marL="457200" indent="-457200">
              <a:lnSpc>
                <a:spcPts val="2500"/>
              </a:lnSpc>
              <a:buFont typeface="Times New Roman" panose="02020603050405020304" pitchFamily="18" charset="0"/>
              <a:buAutoNum type="arabicPeriod"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ts val="2500"/>
              </a:lnSpc>
              <a:buFont typeface="Times New Roman" panose="02020603050405020304" pitchFamily="18" charset="0"/>
              <a:buAutoNum type="arabicPeriod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 и транспортная инфраструктура.</a:t>
            </a:r>
          </a:p>
          <a:p>
            <a:pPr marL="457200" indent="-457200">
              <a:lnSpc>
                <a:spcPts val="2500"/>
              </a:lnSpc>
              <a:buFont typeface="Times New Roman" panose="02020603050405020304" pitchFamily="18" charset="0"/>
              <a:buAutoNum type="arabicPeriod"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ts val="2500"/>
              </a:lnSpc>
              <a:buFont typeface="Times New Roman" panose="02020603050405020304" pitchFamily="18" charset="0"/>
              <a:buAutoNum type="arabicPeriod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Энергоснабжение.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-1" y="3458490"/>
            <a:ext cx="5052910" cy="77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4627247"/>
            <a:ext cx="5052910" cy="127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" y="1490187"/>
            <a:ext cx="5052911" cy="1602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7D04F0F-D91D-4436-A5AC-2223991C0BDC}"/>
              </a:ext>
            </a:extLst>
          </p:cNvPr>
          <p:cNvSpPr/>
          <p:nvPr/>
        </p:nvSpPr>
        <p:spPr>
          <a:xfrm>
            <a:off x="1139483" y="182881"/>
            <a:ext cx="9523828" cy="6096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Учет действия случайных  колебаний  в производстве и потреблении, затрат на средства регулирования регулярных и случайных колебаний: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Предлагается использовать математическое ожидание приведенных затраты в стационарных условиях марковских процессов.  При этом должны оптимизироваться средства  регулирования колебаний.</a:t>
            </a:r>
          </a:p>
        </p:txBody>
      </p:sp>
    </p:spTree>
    <p:extLst>
      <p:ext uri="{BB962C8B-B14F-4D97-AF65-F5344CB8AC3E}">
        <p14:creationId xmlns:p14="http://schemas.microsoft.com/office/powerpoint/2010/main" val="5765783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FC32E9-A44F-4B31-8D0B-3C0A8668E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6580" y="365125"/>
            <a:ext cx="4427220" cy="789305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Третье предложение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2AC726-788D-4B23-93F9-D5D64A366C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1990" y="1116965"/>
            <a:ext cx="7364730" cy="4351338"/>
          </a:xfrm>
        </p:spPr>
        <p:txBody>
          <a:bodyPr/>
          <a:lstStyle/>
          <a:p>
            <a:pPr algn="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создание единой эколого-экономической науки. </a:t>
            </a:r>
          </a:p>
          <a:p>
            <a:pPr algn="r"/>
            <a:endParaRPr lang="ru-RU" dirty="0"/>
          </a:p>
          <a:p>
            <a:pPr algn="r"/>
            <a:endParaRPr lang="ru-RU" dirty="0"/>
          </a:p>
          <a:p>
            <a:pPr algn="r"/>
            <a:endParaRPr lang="ru-RU" dirty="0"/>
          </a:p>
          <a:p>
            <a:pPr algn="r"/>
            <a:endParaRPr lang="ru-RU" dirty="0"/>
          </a:p>
          <a:p>
            <a:pPr algn="r"/>
            <a:endParaRPr lang="ru-RU" dirty="0"/>
          </a:p>
          <a:p>
            <a:pPr marL="0" indent="0" algn="r">
              <a:buNone/>
            </a:pPr>
            <a:r>
              <a:rPr lang="ru-RU" dirty="0"/>
              <a:t>                              </a:t>
            </a:r>
          </a:p>
          <a:p>
            <a:pPr marL="0" indent="0" algn="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понимание!!!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80310"/>
            <a:ext cx="6602418" cy="4377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2251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94BCBF-CCDC-4DD4-BEA2-5AD5AF28E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220" y="662305"/>
            <a:ext cx="6776828" cy="1029335"/>
          </a:xfrm>
        </p:spPr>
        <p:txBody>
          <a:bodyPr>
            <a:normAutofit/>
          </a:bodyPr>
          <a:lstStyle/>
          <a:p>
            <a:pPr algn="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известные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эколого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-экономические проблемы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92D5B42-5FA4-46E1-B986-2D9982058394}"/>
              </a:ext>
            </a:extLst>
          </p:cNvPr>
          <p:cNvSpPr/>
          <p:nvPr/>
        </p:nvSpPr>
        <p:spPr>
          <a:xfrm>
            <a:off x="5600700" y="2084053"/>
            <a:ext cx="6456789" cy="4444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Заготовка леса на побережье озера и сплав по Байкалу в 60-70 гг..  Ошибки в  оценках запасов и затрат.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Байкальский и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Селенгинский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комбинаты с 60-х гг.. Не только экологическая, но и экономическая неразумность. 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Колебания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приточности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уровня Байкала.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Изменения численности отдельных видов организмов:  нерпа, баклан, омуль, губка,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малозира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спирогира.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663440" cy="3131820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326130"/>
            <a:ext cx="4663440" cy="353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052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6312E5-2C31-4E33-B7F2-CB546B75D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7880" y="1176655"/>
            <a:ext cx="5364480" cy="675005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/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эколого-экономические проблемы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05C2E0-4FB9-402C-B12C-5DB20BC770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6980FB0-3513-420E-87FE-50A065929928}"/>
              </a:ext>
            </a:extLst>
          </p:cNvPr>
          <p:cNvSpPr/>
          <p:nvPr/>
        </p:nvSpPr>
        <p:spPr>
          <a:xfrm>
            <a:off x="5897880" y="2425146"/>
            <a:ext cx="5856798" cy="3990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Выбросы предприятий и населенных пунктов на реках впадающих в Байкал. 6. Изменения качества воды рядом с поселками на Байкале.</a:t>
            </a:r>
          </a:p>
          <a:p>
            <a:pPr algn="just"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 Заболевания, вырубки и пожары леса.</a:t>
            </a:r>
          </a:p>
          <a:p>
            <a:pPr algn="just"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 Угрозы от строительства ГЭС на Селенге и водоводов от притоков Селенги на юго-запад Монголии и северо-запад Китая.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063490" cy="3143250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97580"/>
            <a:ext cx="5063490" cy="3360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595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4">
            <a:extLst>
              <a:ext uri="{FF2B5EF4-FFF2-40B4-BE49-F238E27FC236}">
                <a16:creationId xmlns:a16="http://schemas.microsoft.com/office/drawing/2014/main" id="{3210BB2F-E2C6-4ED0-AF10-FAAF635D8854}"/>
              </a:ext>
            </a:extLst>
          </p:cNvPr>
          <p:cNvGrpSpPr>
            <a:grpSpLocks/>
          </p:cNvGrpSpPr>
          <p:nvPr/>
        </p:nvGrpSpPr>
        <p:grpSpPr bwMode="auto">
          <a:xfrm>
            <a:off x="2063751" y="333375"/>
            <a:ext cx="8151813" cy="1047750"/>
            <a:chOff x="340" y="210"/>
            <a:chExt cx="5135" cy="660"/>
          </a:xfrm>
        </p:grpSpPr>
        <p:pic>
          <p:nvPicPr>
            <p:cNvPr id="5126" name="Picture 5" descr="байкал">
              <a:extLst>
                <a:ext uri="{FF2B5EF4-FFF2-40B4-BE49-F238E27FC236}">
                  <a16:creationId xmlns:a16="http://schemas.microsoft.com/office/drawing/2014/main" id="{E2D11B74-1BF6-40CC-BB89-881D7FDF27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5" y="210"/>
              <a:ext cx="690" cy="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7" name="AutoShape 6">
              <a:extLst>
                <a:ext uri="{FF2B5EF4-FFF2-40B4-BE49-F238E27FC236}">
                  <a16:creationId xmlns:a16="http://schemas.microsoft.com/office/drawing/2014/main" id="{B0DFBAC2-C793-4D89-9B56-050DC3501F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" y="255"/>
              <a:ext cx="4808" cy="91"/>
            </a:xfrm>
            <a:prstGeom prst="homePlate">
              <a:avLst>
                <a:gd name="adj" fmla="val 68490"/>
              </a:avLst>
            </a:prstGeom>
            <a:gradFill rotWithShape="1">
              <a:gsLst>
                <a:gs pos="0">
                  <a:srgbClr val="1D568F"/>
                </a:gs>
                <a:gs pos="100000">
                  <a:srgbClr val="3399FF">
                    <a:alpha val="10001"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Times New Roman" panose="02020603050405020304" pitchFamily="18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5123" name="AutoShape 7">
            <a:extLst>
              <a:ext uri="{FF2B5EF4-FFF2-40B4-BE49-F238E27FC236}">
                <a16:creationId xmlns:a16="http://schemas.microsoft.com/office/drawing/2014/main" id="{1963282B-C167-443F-8A41-59B43CD430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6308725"/>
            <a:ext cx="8424862" cy="146050"/>
          </a:xfrm>
          <a:prstGeom prst="homePlate">
            <a:avLst>
              <a:gd name="adj" fmla="val 0"/>
            </a:avLst>
          </a:prstGeom>
          <a:gradFill rotWithShape="1">
            <a:gsLst>
              <a:gs pos="0">
                <a:srgbClr val="1D568F"/>
              </a:gs>
              <a:gs pos="100000">
                <a:srgbClr val="3399FF">
                  <a:alpha val="10001"/>
                </a:srgb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1977" name="Rectangle 9">
            <a:extLst>
              <a:ext uri="{FF2B5EF4-FFF2-40B4-BE49-F238E27FC236}">
                <a16:creationId xmlns:a16="http://schemas.microsoft.com/office/drawing/2014/main" id="{770AE854-BD8F-44BE-A68B-1FDA566CA3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620714"/>
            <a:ext cx="81534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alt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Озеро Байкал – объект всемирного природного </a:t>
            </a:r>
          </a:p>
          <a:p>
            <a:pPr algn="ctr" eaLnBrk="1" hangingPunct="1">
              <a:defRPr/>
            </a:pPr>
            <a:r>
              <a:rPr lang="ru-RU" alt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наследия, составляет 15% поверхностных </a:t>
            </a:r>
          </a:p>
          <a:p>
            <a:pPr algn="ctr" eaLnBrk="1" hangingPunct="1">
              <a:defRPr/>
            </a:pPr>
            <a:r>
              <a:rPr lang="ru-RU" alt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пресных вод Земли без учета ледников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561" y="1878643"/>
            <a:ext cx="7508399" cy="4217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9272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780315" cy="6596743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r="3977"/>
          <a:stretch/>
        </p:blipFill>
        <p:spPr bwMode="auto">
          <a:xfrm>
            <a:off x="5867400" y="0"/>
            <a:ext cx="6324600" cy="66056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5319" y="3457351"/>
            <a:ext cx="578031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AdverGothicC" pitchFamily="50" charset="0"/>
              </a:rPr>
              <a:t>Первому критерию включения озера Байкал в список наследия, а именно: «</a:t>
            </a:r>
            <a:r>
              <a:rPr lang="ru-RU" sz="2000" i="1" dirty="0">
                <a:solidFill>
                  <a:srgbClr val="FF0000"/>
                </a:solidFill>
                <a:latin typeface="AdverGothicC" pitchFamily="50" charset="0"/>
              </a:rPr>
              <a:t>представляет уникальное природное явление или территорию исключительной природной красоты и эстетического значения</a:t>
            </a:r>
            <a:r>
              <a:rPr lang="ru-RU" sz="2000" dirty="0">
                <a:solidFill>
                  <a:schemeClr val="bg1"/>
                </a:solidFill>
                <a:latin typeface="AdverGothicC" pitchFamily="50" charset="0"/>
              </a:rPr>
              <a:t>», в полной мере соответствуют природные территории национальных парков, наиболее доступных для посещения, и ограниченно заповедников.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647214" y="430764"/>
            <a:ext cx="39787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AdverGothicC" pitchFamily="50" charset="0"/>
              </a:rPr>
              <a:t>Первый критерий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096000" y="4775549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600" dirty="0">
                <a:solidFill>
                  <a:schemeClr val="bg1"/>
                </a:solidFill>
                <a:latin typeface="AdverGothicC" pitchFamily="50" charset="0"/>
              </a:rPr>
              <a:t>В пределах объекта всемирного наследия или ЦЭЗ БПТ располагаются особо охраняемые природные территории: заповедники, национальные парки, заказники,  42,18% всей ее наземной площади. На них решается основная задача, связанная с охраной, поддержанием и восстановлением природы озера Байкал и его окружения. 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F0CCEE8-620D-42AD-BF0A-7A55BD30A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156"/>
            <a:ext cx="5780314" cy="86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lnSpc>
                <a:spcPts val="2000"/>
              </a:lnSpc>
              <a:defRPr/>
            </a:pPr>
            <a:r>
              <a:rPr lang="ru-RU" alt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4 критерия объекта всемирного природного наследия – </a:t>
            </a:r>
          </a:p>
          <a:p>
            <a:pPr algn="ctr" eaLnBrk="1" hangingPunct="1">
              <a:lnSpc>
                <a:spcPts val="2000"/>
              </a:lnSpc>
              <a:defRPr/>
            </a:pPr>
            <a:r>
              <a:rPr lang="ru-RU" alt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Байкал соответствует всем четырем</a:t>
            </a:r>
          </a:p>
        </p:txBody>
      </p:sp>
    </p:spTree>
    <p:extLst>
      <p:ext uri="{BB962C8B-B14F-4D97-AF65-F5344CB8AC3E}">
        <p14:creationId xmlns:p14="http://schemas.microsoft.com/office/powerpoint/2010/main" val="1498312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947373E-9EA2-4B5F-9FDE-64F03E00D5CF}"/>
              </a:ext>
            </a:extLst>
          </p:cNvPr>
          <p:cNvSpPr/>
          <p:nvPr/>
        </p:nvSpPr>
        <p:spPr>
          <a:xfrm>
            <a:off x="5486400" y="54732"/>
            <a:ext cx="6669651" cy="6422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228600" algn="r">
              <a:spcBef>
                <a:spcPts val="100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Имеющиеся достижения </a:t>
            </a:r>
          </a:p>
          <a:p>
            <a:pPr marL="914400" indent="-228600" algn="r">
              <a:spcBef>
                <a:spcPts val="1000"/>
              </a:spcBef>
              <a:spcAft>
                <a:spcPts val="0"/>
              </a:spcAft>
            </a:pP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 lvl="0" indent="-457200">
              <a:buAutoNum type="arabicPeriod"/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Разработка государственных программ сохранения и Байкала и развития БПТ. </a:t>
            </a:r>
          </a:p>
          <a:p>
            <a:pPr marL="457200" lvl="0" indent="-457200">
              <a:buAutoNum type="arabicPeriod"/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Присвоение статуса участка всемирного наследия, большое общественное внимание. </a:t>
            </a:r>
          </a:p>
          <a:p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3. Н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аучной Совет  СО РАН по Байкалу. </a:t>
            </a:r>
          </a:p>
          <a:p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4.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учебников и учебных  курсов «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Байкаловедение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5. Развитие исследований Байкала.</a:t>
            </a:r>
          </a:p>
          <a:p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6. Создание Байкальской природоохранной прокуратуры.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685"/>
          <a:stretch/>
        </p:blipFill>
        <p:spPr bwMode="auto">
          <a:xfrm>
            <a:off x="0" y="2720341"/>
            <a:ext cx="5486400" cy="41376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D:\ПРОЕКТЫ\Остров Ольхон\Окружающий мир\Фото\наследие3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46270" cy="25374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1688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/>
          <p:nvPr/>
        </p:nvPicPr>
        <p:blipFill>
          <a:blip r:embed="rId2"/>
          <a:stretch>
            <a:fillRect/>
          </a:stretch>
        </p:blipFill>
        <p:spPr>
          <a:xfrm>
            <a:off x="1" y="12869"/>
            <a:ext cx="6096000" cy="683424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23755"/>
            <a:ext cx="578031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AdverGothicC" pitchFamily="50" charset="0"/>
              </a:rPr>
              <a:t>Второй критерий включения озера Байкал в список свидетельствует о том, что там присутствуют «</a:t>
            </a:r>
            <a:r>
              <a:rPr lang="ru-RU" sz="2000" i="1" dirty="0">
                <a:solidFill>
                  <a:srgbClr val="FF0000"/>
                </a:solidFill>
                <a:latin typeface="AdverGothicC" pitchFamily="50" charset="0"/>
              </a:rPr>
              <a:t>следы древней жизни, значимые геологические процессы, которые продолжают происходить в развитии форм земной поверхности, существенные геоморфологические или физико-географические особенности рельефа</a:t>
            </a:r>
            <a:r>
              <a:rPr lang="ru-RU" sz="2000" dirty="0">
                <a:solidFill>
                  <a:schemeClr val="bg1"/>
                </a:solidFill>
                <a:latin typeface="AdverGothicC" pitchFamily="50" charset="0"/>
              </a:rPr>
              <a:t>».</a:t>
            </a:r>
          </a:p>
        </p:txBody>
      </p:sp>
      <p:pic>
        <p:nvPicPr>
          <p:cNvPr id="11" name="Рисунок 10" descr="хобой сверху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535" b="7401"/>
          <a:stretch>
            <a:fillRect/>
          </a:stretch>
        </p:blipFill>
        <p:spPr bwMode="auto">
          <a:xfrm>
            <a:off x="6204857" y="0"/>
            <a:ext cx="5987143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7647214" y="430764"/>
            <a:ext cx="39787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AdverGothicC" pitchFamily="50" charset="0"/>
              </a:rPr>
              <a:t>Второй критерий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204857" y="1673120"/>
            <a:ext cx="598714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dirty="0">
                <a:solidFill>
                  <a:schemeClr val="bg1"/>
                </a:solidFill>
                <a:latin typeface="AdverGothicC" pitchFamily="50" charset="0"/>
              </a:rPr>
              <a:t>Огромная масса пресной воды озера занимает впадину в земной поверхности, или тектонический провал, появившийся в верхней части земной коры. Байкальская впадина представляет геологическое образование, называемое континентальным рифтом. </a:t>
            </a:r>
          </a:p>
        </p:txBody>
      </p:sp>
    </p:spTree>
    <p:extLst>
      <p:ext uri="{BB962C8B-B14F-4D97-AF65-F5344CB8AC3E}">
        <p14:creationId xmlns:p14="http://schemas.microsoft.com/office/powerpoint/2010/main" val="3853855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34667F-D3C6-4AAD-81CA-8FDADEAC2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2810" y="251460"/>
            <a:ext cx="8141970" cy="857250"/>
          </a:xfrm>
        </p:spPr>
        <p:txBody>
          <a:bodyPr>
            <a:noAutofit/>
          </a:bodyPr>
          <a:lstStyle/>
          <a:p>
            <a:pPr algn="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Имеющиеся организационные недостатки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1DC560-B432-42F7-9768-E7983E3DA8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1174114"/>
            <a:ext cx="9677400" cy="5432425"/>
          </a:xfrm>
        </p:spPr>
        <p:txBody>
          <a:bodyPr>
            <a:normAutofit fontScale="25000" lnSpcReduction="20000"/>
          </a:bodyPr>
          <a:lstStyle/>
          <a:p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1.Нескоординированность действий региональных властей РФ (Иркутская обл., Республика Бурятия, Забайкальский край). </a:t>
            </a:r>
          </a:p>
          <a:p>
            <a:endParaRPr lang="ru-RU" sz="9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«Разрыв» Байкальской природной территории (БПТ) на Сибирский (Иркутская обл.) и Дальневосточный (Бурятия, Забайкалье) округа. </a:t>
            </a:r>
          </a:p>
          <a:p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Взаимодействие с Монголией, даже не включена в БПТ, хотя на этой территории 40% водосбора крупнейшего (50%) притока Байкала (Селенги). </a:t>
            </a:r>
          </a:p>
          <a:p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Экономическая незаинтересованность регионов РФ и Монголии в координации  в т.ч. по использованию каскада Ангарских ГЭС.</a:t>
            </a:r>
          </a:p>
          <a:p>
            <a:endParaRPr lang="ru-RU" sz="9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Ведомственная разобщенность.</a:t>
            </a:r>
          </a:p>
          <a:p>
            <a:endParaRPr lang="ru-RU" sz="9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b="1" dirty="0"/>
              <a:t> </a:t>
            </a:r>
            <a:endParaRPr lang="ru-RU" sz="6400" dirty="0"/>
          </a:p>
          <a:p>
            <a:r>
              <a:rPr lang="ru-RU" sz="6400" b="1" dirty="0"/>
              <a:t> </a:t>
            </a:r>
            <a:endParaRPr lang="ru-RU" sz="6400" dirty="0"/>
          </a:p>
          <a:p>
            <a:endParaRPr lang="ru-RU" dirty="0"/>
          </a:p>
        </p:txBody>
      </p:sp>
      <p:pic>
        <p:nvPicPr>
          <p:cNvPr id="4" name="Рисунок 3" descr="original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571750" cy="1817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wildfauna.ru/wp-content/uploads/2019/08/bokoplav-6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292090"/>
            <a:ext cx="2571750" cy="156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617595"/>
            <a:ext cx="2571750" cy="1565910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33575"/>
            <a:ext cx="2571750" cy="158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8523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1159</TotalTime>
  <Words>1568</Words>
  <Application>Microsoft Office PowerPoint</Application>
  <PresentationFormat>Широкоэкранный</PresentationFormat>
  <Paragraphs>138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AdverGothicC</vt:lpstr>
      <vt:lpstr>Arial</vt:lpstr>
      <vt:lpstr>Calibri</vt:lpstr>
      <vt:lpstr>Calibri Light</vt:lpstr>
      <vt:lpstr>Times New Roman</vt:lpstr>
      <vt:lpstr>Тема Office</vt:lpstr>
      <vt:lpstr>   Эколого-экономические проблемы озера Байкал  Д.т.н. Зоркальцев В. И., д.ф.-м.н. Калихман А. Д.,  д.г.н. Калихман Т. П.    Лимнологический институт СО РАН, ФГБУ Заповедное Прибайкалье,  Институт географии СО РАН, </vt:lpstr>
      <vt:lpstr> Немного о Байкале</vt:lpstr>
      <vt:lpstr>Некоторые известные эколого  -экономические проблемы</vt:lpstr>
      <vt:lpstr> Некоторые эколого-экономические проблемы</vt:lpstr>
      <vt:lpstr>Презентация PowerPoint</vt:lpstr>
      <vt:lpstr>Презентация PowerPoint</vt:lpstr>
      <vt:lpstr>Презентация PowerPoint</vt:lpstr>
      <vt:lpstr>Презентация PowerPoint</vt:lpstr>
      <vt:lpstr>Имеющиеся организационные недостатки</vt:lpstr>
      <vt:lpstr>Презентация PowerPoint</vt:lpstr>
      <vt:lpstr>Имеющиеся организационные недостатки</vt:lpstr>
      <vt:lpstr>Первое предложение по решению эколого-экономических проблем</vt:lpstr>
      <vt:lpstr>     Источники  финансирования</vt:lpstr>
      <vt:lpstr>     Источники  финансирования</vt:lpstr>
      <vt:lpstr>Биологическое разнообразие Байкала огромно – более 3500 видов, подвидов и разновидностей животных и растений </vt:lpstr>
      <vt:lpstr>Презентация PowerPoint</vt:lpstr>
      <vt:lpstr>Направления деятельности органа управления БПТ</vt:lpstr>
      <vt:lpstr>Второе предложение – введение обязательного экономического анализа</vt:lpstr>
      <vt:lpstr>Усложняющие моменты в экономическом анализе вариантов</vt:lpstr>
      <vt:lpstr>Некоторые типы задач экономического анализа вариантов</vt:lpstr>
      <vt:lpstr>Презентация PowerPoint</vt:lpstr>
      <vt:lpstr>Презентация PowerPoint</vt:lpstr>
      <vt:lpstr>Презентация PowerPoint</vt:lpstr>
      <vt:lpstr>Третье предложение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Эколого-экономические проблемы озера Байкал    Зоркальцев В.И.,  Калихман А.Д., Калихман Т.  Иркутский научный центр СО РАН</dc:title>
  <dc:creator>Валерий</dc:creator>
  <cp:lastModifiedBy>Зоркальцев В.И.</cp:lastModifiedBy>
  <cp:revision>99</cp:revision>
  <dcterms:created xsi:type="dcterms:W3CDTF">2021-09-13T03:40:21Z</dcterms:created>
  <dcterms:modified xsi:type="dcterms:W3CDTF">2026-08-13T18:32:02Z</dcterms:modified>
</cp:coreProperties>
</file>